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5" r:id="rId4"/>
    <p:sldId id="284" r:id="rId5"/>
    <p:sldId id="258" r:id="rId6"/>
    <p:sldId id="286" r:id="rId7"/>
    <p:sldId id="264" r:id="rId8"/>
    <p:sldId id="261" r:id="rId9"/>
    <p:sldId id="263" r:id="rId10"/>
    <p:sldId id="287" r:id="rId11"/>
    <p:sldId id="262" r:id="rId12"/>
    <p:sldId id="265" r:id="rId13"/>
    <p:sldId id="266" r:id="rId14"/>
    <p:sldId id="267" r:id="rId15"/>
    <p:sldId id="268" r:id="rId16"/>
    <p:sldId id="269" r:id="rId17"/>
    <p:sldId id="275" r:id="rId18"/>
    <p:sldId id="274" r:id="rId19"/>
    <p:sldId id="276" r:id="rId20"/>
    <p:sldId id="277" r:id="rId21"/>
    <p:sldId id="27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2874" y="-10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628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63399" y="1631715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sp>
        <p:nvSpPr>
          <p:cNvPr id="17" name="Прямоугольник 16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28803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44" b="94332" l="3030" r="99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252663"/>
            <a:ext cx="1571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899592" y="1527048"/>
            <a:ext cx="7906080" cy="4572000"/>
          </a:xfrm>
        </p:spPr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sp>
        <p:nvSpPr>
          <p:cNvPr id="10" name="Прямоугольник 9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88032" cy="47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1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204148" y="16288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7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8496" y="17812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33600"/>
            <a:ext cx="288032" cy="437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263400" y="1753182"/>
            <a:ext cx="4038600" cy="44644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59003" y="1753182"/>
            <a:ext cx="4038600" cy="44644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2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1" y="1412776"/>
            <a:ext cx="256572" cy="497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95" y="1412776"/>
            <a:ext cx="256572" cy="497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>
            <a:spLocks noChangeArrowheads="1"/>
          </p:cNvSpPr>
          <p:nvPr userDrawn="1"/>
        </p:nvSpPr>
        <p:spPr bwMode="auto">
          <a:xfrm>
            <a:off x="160727" y="1280160"/>
            <a:ext cx="8833104" cy="920115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2801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381176"/>
            <a:ext cx="4040188" cy="732975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sp>
        <p:nvSpPr>
          <p:cNvPr id="34" name="Текст 2"/>
          <p:cNvSpPr>
            <a:spLocks noGrp="1"/>
          </p:cNvSpPr>
          <p:nvPr>
            <p:ph type="body" idx="10"/>
          </p:nvPr>
        </p:nvSpPr>
        <p:spPr>
          <a:xfrm>
            <a:off x="4788024" y="1381176"/>
            <a:ext cx="4040188" cy="732975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35" name="Прямоугольник 34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pic>
        <p:nvPicPr>
          <p:cNvPr id="37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61" y="2200275"/>
            <a:ext cx="256572" cy="418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95" y="2200275"/>
            <a:ext cx="256572" cy="418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0" y="172048"/>
            <a:ext cx="1753574" cy="116872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88032" cy="47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 userDrawn="1"/>
        </p:nvSpPr>
        <p:spPr>
          <a:xfrm>
            <a:off x="6948264" y="6370058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CABD14EB-DB40-4682-B3BC-470E39F6669F}" type="datetimeFigureOut">
              <a:rPr lang="ru-RU" smtClean="0"/>
              <a:pPr/>
              <a:t>27.11.2020</a:t>
            </a:fld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2048"/>
            <a:ext cx="1753574" cy="116872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88032" cy="470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648072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67544" y="2204864"/>
            <a:ext cx="2160240" cy="38164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dirty="0" smtClean="0"/>
              <a:t>Образец текста</a:t>
            </a:r>
          </a:p>
          <a:p>
            <a:pPr lvl="1" eaLnBrk="1" latinLnBrk="0" hangingPunct="1"/>
            <a:r>
              <a:rPr lang="ru-RU" dirty="0" smtClean="0"/>
              <a:t>Второй уровень</a:t>
            </a:r>
          </a:p>
          <a:p>
            <a:pPr lvl="2" eaLnBrk="1" latinLnBrk="0" hangingPunct="1"/>
            <a:r>
              <a:rPr lang="ru-RU" dirty="0" smtClean="0"/>
              <a:t>Третий уровень</a:t>
            </a:r>
          </a:p>
          <a:p>
            <a:pPr lvl="3" eaLnBrk="1" latinLnBrk="0" hangingPunct="1"/>
            <a:r>
              <a:rPr lang="ru-RU" dirty="0" smtClean="0"/>
              <a:t>Четвертый уровень</a:t>
            </a:r>
          </a:p>
          <a:p>
            <a:pPr lvl="4" eaLnBrk="1" latinLnBrk="0" hangingPunct="1"/>
            <a:r>
              <a:rPr lang="ru-RU" dirty="0" smtClean="0"/>
              <a:t>Пятый уровень</a:t>
            </a:r>
            <a:endParaRPr kumimoji="0" lang="en-US" dirty="0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1753574" cy="116872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88032" cy="383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8" name="Прямоугольник 27"/>
          <p:cNvSpPr>
            <a:spLocks noChangeArrowheads="1"/>
          </p:cNvSpPr>
          <p:nvPr userDrawn="1"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297568"/>
          </a:xfrm>
          <a:prstGeom prst="rect">
            <a:avLst/>
          </a:prstGeom>
        </p:spPr>
        <p:txBody>
          <a:bodyPr/>
          <a:lstStyle/>
          <a:p>
            <a:fld id="{CABD14EB-DB40-4682-B3BC-470E39F6669F}" type="datetimeFigureOut">
              <a:rPr lang="ru-RU" smtClean="0"/>
              <a:t>27.11.2020</a:t>
            </a:fld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8" y="692696"/>
            <a:ext cx="1753574" cy="1168720"/>
          </a:xfrm>
          <a:prstGeom prst="rect">
            <a:avLst/>
          </a:prstGeom>
        </p:spPr>
      </p:pic>
      <p:sp>
        <p:nvSpPr>
          <p:cNvPr id="28" name="Текст 2"/>
          <p:cNvSpPr>
            <a:spLocks noGrp="1"/>
          </p:cNvSpPr>
          <p:nvPr>
            <p:ph type="body" idx="13"/>
          </p:nvPr>
        </p:nvSpPr>
        <p:spPr>
          <a:xfrm>
            <a:off x="467544" y="2204864"/>
            <a:ext cx="2160240" cy="3816424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288032" cy="383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2987824" y="5013176"/>
            <a:ext cx="5904656" cy="1029060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algn="ctr">
              <a:buNone/>
              <a:defRPr sz="4200" b="0" cap="none" baseline="0">
                <a:solidFill>
                  <a:srgbClr val="00A79D"/>
                </a:solidFill>
              </a:defRPr>
            </a:lvl1pPr>
          </a:lstStyle>
          <a:p>
            <a:r>
              <a:rPr kumimoji="0" lang="ru-RU" dirty="0" smtClean="0"/>
              <a:t>Образец заголовка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9" r="10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53" y="4293096"/>
            <a:ext cx="1704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9144000" cy="126875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>
              <a:solidFill>
                <a:srgbClr val="00A79D"/>
              </a:solidFill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827584" y="1524000"/>
            <a:ext cx="8008568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dirty="0" smtClean="0"/>
              <a:t>Образец текста</a:t>
            </a:r>
          </a:p>
          <a:p>
            <a:pPr lvl="1" eaLnBrk="1" latinLnBrk="0" hangingPunct="1"/>
            <a:r>
              <a:rPr kumimoji="0" lang="ru-RU" dirty="0" smtClean="0"/>
              <a:t>Второй уровень</a:t>
            </a:r>
          </a:p>
          <a:p>
            <a:pPr lvl="2" eaLnBrk="1" latinLnBrk="0" hangingPunct="1"/>
            <a:r>
              <a:rPr kumimoji="0" lang="ru-RU" dirty="0" smtClean="0"/>
              <a:t>Третий уровень</a:t>
            </a:r>
          </a:p>
          <a:p>
            <a:pPr lvl="3" eaLnBrk="1" latinLnBrk="0" hangingPunct="1"/>
            <a:r>
              <a:rPr kumimoji="0" lang="ru-RU" dirty="0" smtClean="0"/>
              <a:t>Четвертый уровень</a:t>
            </a:r>
          </a:p>
          <a:p>
            <a:pPr lvl="4" eaLnBrk="1" latinLnBrk="0" hangingPunct="1"/>
            <a:r>
              <a:rPr kumimoji="0" lang="ru-RU" dirty="0" smtClean="0"/>
              <a:t>Пятый уровень</a:t>
            </a:r>
            <a:endParaRPr kumimoji="0" lang="en-US" dirty="0"/>
          </a:p>
        </p:txBody>
      </p:sp>
      <p:sp>
        <p:nvSpPr>
          <p:cNvPr id="10" name="Прямоугольник 9"/>
          <p:cNvSpPr>
            <a:spLocks noChangeArrowheads="1"/>
          </p:cNvSpPr>
          <p:nvPr userDrawn="1"/>
        </p:nvSpPr>
        <p:spPr bwMode="auto">
          <a:xfrm>
            <a:off x="147937" y="6403848"/>
            <a:ext cx="8833104" cy="301752"/>
          </a:xfrm>
          <a:prstGeom prst="rect">
            <a:avLst/>
          </a:prstGeom>
          <a:solidFill>
            <a:srgbClr val="00A79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564904"/>
            <a:ext cx="7416824" cy="2697832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A79D"/>
                </a:solidFill>
              </a:rPr>
              <a:t>Мастер-класс </a:t>
            </a:r>
          </a:p>
          <a:p>
            <a:r>
              <a:rPr lang="ru-RU" sz="3000" dirty="0" smtClean="0">
                <a:solidFill>
                  <a:srgbClr val="00A79D"/>
                </a:solidFill>
              </a:rPr>
              <a:t>«Базовая генеалогия от Государственного архива пермского края»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381000"/>
            <a:ext cx="5256584" cy="959768"/>
          </a:xfrm>
          <a:prstGeom prst="rect">
            <a:avLst/>
          </a:prstGeom>
        </p:spPr>
        <p:txBody>
          <a:bodyPr/>
          <a:lstStyle/>
          <a:p>
            <a:r>
              <a:rPr lang="ru-RU" sz="2800" b="1" dirty="0" smtClean="0"/>
              <a:t>Государственный архив Пермского края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5479848"/>
            <a:ext cx="4196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Заместитель начальника НИО ГКБУ «ГАПК»Н.К. Пирожкова</a:t>
            </a:r>
            <a:endParaRPr lang="ru-RU" sz="1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3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899592" y="1412776"/>
            <a:ext cx="7848872" cy="3240360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Ревизские сказки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представляли собой поимённые списки населения, в которых указывались имя, отчество и фамилия (при её наличии) главы семьи, его возраст, имя и отчество членов семьи с указанием возраста, отношение к главе семьи. В ревизских сказках (за некоторыми исключениями) учитывались лица мужского и женского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пола;</a:t>
            </a:r>
          </a:p>
          <a:p>
            <a:pPr algn="just"/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Всего было 10 ревизий с 1718 по 1856 гг. Ревизии за 1719, 1743, 1811 гг. включали в себя данные только по мужскому населению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260648"/>
            <a:ext cx="7056784" cy="764704"/>
          </a:xfrm>
        </p:spPr>
        <p:txBody>
          <a:bodyPr/>
          <a:lstStyle/>
          <a:p>
            <a:r>
              <a:rPr lang="ru-RU" sz="3200" dirty="0"/>
              <a:t>Ревизские сказки </a:t>
            </a:r>
          </a:p>
        </p:txBody>
      </p:sp>
    </p:spTree>
    <p:extLst>
      <p:ext uri="{BB962C8B-B14F-4D97-AF65-F5344CB8AC3E}">
        <p14:creationId xmlns:p14="http://schemas.microsoft.com/office/powerpoint/2010/main" val="6300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0"/>
            <a:ext cx="6768752" cy="1124744"/>
          </a:xfrm>
        </p:spPr>
        <p:txBody>
          <a:bodyPr/>
          <a:lstStyle/>
          <a:p>
            <a:r>
              <a:rPr lang="ru-RU" sz="2400" dirty="0"/>
              <a:t>П</a:t>
            </a:r>
            <a:r>
              <a:rPr lang="ru-RU" sz="2400" dirty="0" smtClean="0"/>
              <a:t>одушные переписи </a:t>
            </a:r>
            <a:r>
              <a:rPr lang="ru-RU" sz="2400" dirty="0"/>
              <a:t> </a:t>
            </a:r>
            <a:r>
              <a:rPr lang="ru-RU" sz="2400" dirty="0" smtClean="0"/>
              <a:t>податного</a:t>
            </a:r>
            <a:r>
              <a:rPr lang="ru-RU" sz="2400" dirty="0"/>
              <a:t> </a:t>
            </a:r>
            <a:r>
              <a:rPr lang="ru-RU" sz="2400" dirty="0" smtClean="0"/>
              <a:t>населения, проводившиеся </a:t>
            </a:r>
            <a:r>
              <a:rPr lang="ru-RU" sz="2400" dirty="0"/>
              <a:t>с целью </a:t>
            </a:r>
            <a:r>
              <a:rPr lang="ru-RU" sz="2400" dirty="0" smtClean="0"/>
              <a:t>налогообложения</a:t>
            </a:r>
            <a:endParaRPr lang="ru-RU" sz="2400" dirty="0"/>
          </a:p>
        </p:txBody>
      </p:sp>
      <p:pic>
        <p:nvPicPr>
          <p:cNvPr id="7170" name="Picture 2" descr="C:\Users\request4\Desktop\г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5838" r="18881" b="4411"/>
          <a:stretch/>
        </p:blipFill>
        <p:spPr bwMode="auto">
          <a:xfrm>
            <a:off x="1619672" y="1124744"/>
            <a:ext cx="6347791" cy="51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4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768752" cy="963798"/>
          </a:xfrm>
        </p:spPr>
        <p:txBody>
          <a:bodyPr/>
          <a:lstStyle/>
          <a:p>
            <a:r>
              <a:rPr lang="ru-RU" sz="2800" dirty="0" smtClean="0"/>
              <a:t>В ревизских сказках отражались перемещения с завода на завод</a:t>
            </a:r>
            <a:endParaRPr lang="ru-RU" sz="2800" dirty="0"/>
          </a:p>
        </p:txBody>
      </p:sp>
      <p:pic>
        <p:nvPicPr>
          <p:cNvPr id="8194" name="Picture 2" descr="C:\Users\request4\Desktop\г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6763" r="19061" b="4279"/>
          <a:stretch/>
        </p:blipFill>
        <p:spPr bwMode="auto">
          <a:xfrm>
            <a:off x="1475657" y="1368462"/>
            <a:ext cx="6192688" cy="49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0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332656"/>
            <a:ext cx="6827734" cy="864096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Среди  генеалогических источников можно выделить дополнительно брачный обыск</a:t>
            </a:r>
            <a:endParaRPr lang="ru-RU" sz="2400" dirty="0"/>
          </a:p>
        </p:txBody>
      </p:sp>
      <p:pic>
        <p:nvPicPr>
          <p:cNvPr id="9218" name="Picture 2" descr="C:\Users\request4\Desktop\г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" t="6917" r="-1" b="3399"/>
          <a:stretch/>
        </p:blipFill>
        <p:spPr bwMode="auto">
          <a:xfrm>
            <a:off x="755576" y="1628800"/>
            <a:ext cx="8208912" cy="437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85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16973" y="404664"/>
            <a:ext cx="6803499" cy="864096"/>
          </a:xfrm>
        </p:spPr>
        <p:txBody>
          <a:bodyPr/>
          <a:lstStyle/>
          <a:p>
            <a:r>
              <a:rPr lang="ru-RU" sz="2400" dirty="0" smtClean="0"/>
              <a:t>Своего рода анкету будущих новобрачных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42" name="Picture 2" descr="C:\Users\request4\Desktop\г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17585" r="21014" b="6329"/>
          <a:stretch/>
        </p:blipFill>
        <p:spPr bwMode="auto">
          <a:xfrm>
            <a:off x="2123728" y="1268761"/>
            <a:ext cx="5736308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733256"/>
            <a:ext cx="22781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Ф. 719</a:t>
            </a:r>
            <a:r>
              <a:rPr lang="ru-RU" sz="1600" dirty="0"/>
              <a:t>. Оп.1. Д.546 </a:t>
            </a:r>
            <a:r>
              <a:rPr lang="ru-RU" sz="1600" dirty="0" smtClean="0"/>
              <a:t>Л.1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7226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805264"/>
            <a:ext cx="7056784" cy="360040"/>
          </a:xfrm>
        </p:spPr>
        <p:txBody>
          <a:bodyPr/>
          <a:lstStyle/>
          <a:p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1600" dirty="0" smtClean="0">
                <a:solidFill>
                  <a:schemeClr val="tx1"/>
                </a:solidFill>
              </a:rPr>
              <a:t>Ф. 37. оп.3. Д.1. Л.2; Ф. 542. Оп.1. Д. 39. Л. 14 об. -  15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request4\Desktop\г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3" t="10606" r="35897" b="9778"/>
          <a:stretch/>
        </p:blipFill>
        <p:spPr bwMode="auto">
          <a:xfrm>
            <a:off x="827584" y="1556792"/>
            <a:ext cx="243840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Общая\Пирожкова Н.К\12.04.2018 Пирожкова\Ф.542.Оп.1.Д.39\Ф.542.Оп.1.Д.39.Л.14об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69" y="1556792"/>
            <a:ext cx="506761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46784" y="81519"/>
            <a:ext cx="65018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100" dirty="0" smtClean="0">
              <a:solidFill>
                <a:srgbClr val="00A79D"/>
              </a:solidFill>
              <a:ea typeface="+mj-ea"/>
              <a:cs typeface="+mj-cs"/>
            </a:endParaRPr>
          </a:p>
          <a:p>
            <a:pPr algn="ctr"/>
            <a:endParaRPr lang="ru-RU" sz="2100" dirty="0">
              <a:solidFill>
                <a:srgbClr val="00A79D"/>
              </a:solidFill>
              <a:ea typeface="+mj-ea"/>
              <a:cs typeface="+mj-cs"/>
            </a:endParaRPr>
          </a:p>
          <a:p>
            <a:pPr algn="ctr"/>
            <a:r>
              <a:rPr lang="ru-RU" sz="2100" dirty="0" smtClean="0">
                <a:solidFill>
                  <a:srgbClr val="00A79D"/>
                </a:solidFill>
                <a:ea typeface="+mj-ea"/>
                <a:cs typeface="+mj-cs"/>
              </a:rPr>
              <a:t>Исповедальные </a:t>
            </a:r>
            <a:r>
              <a:rPr lang="ru-RU" sz="2100" dirty="0">
                <a:solidFill>
                  <a:srgbClr val="00A79D"/>
                </a:solidFill>
                <a:ea typeface="+mj-ea"/>
                <a:cs typeface="+mj-cs"/>
              </a:rPr>
              <a:t>ведомости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02599" y="-99392"/>
            <a:ext cx="6984776" cy="1224136"/>
          </a:xfrm>
        </p:spPr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Запись </a:t>
            </a:r>
            <a:r>
              <a:rPr lang="ru-RU" sz="2400" dirty="0" smtClean="0"/>
              <a:t>велась </a:t>
            </a:r>
            <a:r>
              <a:rPr lang="ru-RU" sz="2400" dirty="0" smtClean="0"/>
              <a:t>посемейно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t="1371" b="2629"/>
          <a:stretch/>
        </p:blipFill>
        <p:spPr bwMode="auto">
          <a:xfrm>
            <a:off x="3203848" y="1268760"/>
            <a:ext cx="3672478" cy="465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733256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600" dirty="0" smtClean="0"/>
              <a:t>Ф</a:t>
            </a:r>
            <a:r>
              <a:rPr lang="ru-RU" sz="1600" dirty="0"/>
              <a:t>. 37. Оп.3. Д. 4. </a:t>
            </a:r>
            <a:r>
              <a:rPr lang="ru-RU" sz="1600" dirty="0" smtClean="0"/>
              <a:t>Л.4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07085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260648"/>
            <a:ext cx="6803499" cy="576064"/>
          </a:xfrm>
        </p:spPr>
        <p:txBody>
          <a:bodyPr/>
          <a:lstStyle/>
          <a:p>
            <a:r>
              <a:rPr lang="ru-RU" sz="2800" dirty="0" smtClean="0"/>
              <a:t>Клировые ведомости</a:t>
            </a:r>
            <a:endParaRPr lang="ru-RU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4488451" cy="534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275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5848465"/>
            <a:ext cx="7488832" cy="360041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chemeClr val="tx1"/>
                </a:solidFill>
              </a:rPr>
              <a:t> Ф</a:t>
            </a:r>
            <a:r>
              <a:rPr lang="ru-RU" sz="1600" dirty="0" smtClean="0">
                <a:solidFill>
                  <a:schemeClr val="tx1"/>
                </a:solidFill>
              </a:rPr>
              <a:t>. 356. Оп.1. Д.1. Л. 262 об.-</a:t>
            </a:r>
            <a:r>
              <a:rPr lang="ru-RU" sz="1600" dirty="0" smtClean="0">
                <a:solidFill>
                  <a:schemeClr val="tx1"/>
                </a:solidFill>
              </a:rPr>
              <a:t>263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3074" name="Picture 2" descr="G:\Общая\Пирожкова Н.К\10.01.2018 Пирожкова\Ф.356.Оп.1.Д.1.Л.262об-2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340768"/>
            <a:ext cx="6299039" cy="456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1" y="116632"/>
            <a:ext cx="66779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A79D"/>
                </a:solidFill>
              </a:rPr>
              <a:t>Для выявления сведений о трудовой деятельности священнослужителей и причта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930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87723" y="0"/>
            <a:ext cx="6840761" cy="1224136"/>
          </a:xfrm>
        </p:spPr>
        <p:txBody>
          <a:bodyPr/>
          <a:lstStyle/>
          <a:p>
            <a:r>
              <a:rPr lang="ru-RU" sz="2400" dirty="0" smtClean="0"/>
              <a:t>Формулярные (послужные) списки</a:t>
            </a:r>
            <a:br>
              <a:rPr lang="ru-RU" sz="2400" dirty="0" smtClean="0"/>
            </a:br>
            <a:r>
              <a:rPr lang="ru-RU" sz="2400" dirty="0" smtClean="0"/>
              <a:t> и личные дела служащих</a:t>
            </a:r>
            <a:endParaRPr lang="ru-RU" sz="2400" dirty="0"/>
          </a:p>
        </p:txBody>
      </p:sp>
      <p:pic>
        <p:nvPicPr>
          <p:cNvPr id="8194" name="Picture 2" descr="G:\Общая\Пирожкова Н.К\07.11.2018 Пирожкова\Ф.р-1.Оп.1.Д.360\Ф.р-1.Оп.1.Д.360.Л.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39805"/>
            <a:ext cx="3096344" cy="48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Общая\Пирожкова Н.К\Трубецкова\Ф.143.Оп.1.Д.1005\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239806"/>
            <a:ext cx="3247385" cy="48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0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827584" y="1527048"/>
            <a:ext cx="7978088" cy="45720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озможно обращение в письменной форме или в форме электронного текста;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обращения направляются в архив почтой, принимаются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 граждан при личной явке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или передаются на официальный сайт: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http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://www.archive.perm.ru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; 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обязательно указание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контактных данных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заявителя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332656"/>
            <a:ext cx="6768752" cy="864096"/>
          </a:xfrm>
        </p:spPr>
        <p:txBody>
          <a:bodyPr/>
          <a:lstStyle/>
          <a:p>
            <a:r>
              <a:rPr lang="ru-RU" sz="2400" dirty="0" smtClean="0"/>
              <a:t>Как можно обратиться в архив с целью поиска сведений о предках?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696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188640"/>
            <a:ext cx="6696744" cy="864096"/>
          </a:xfrm>
        </p:spPr>
        <p:txBody>
          <a:bodyPr/>
          <a:lstStyle/>
          <a:p>
            <a:r>
              <a:rPr lang="ru-RU" sz="2200" dirty="0" smtClean="0"/>
              <a:t>Личные дела студентов</a:t>
            </a:r>
            <a:br>
              <a:rPr lang="ru-RU" sz="2200" dirty="0" smtClean="0"/>
            </a:br>
            <a:r>
              <a:rPr lang="ru-RU" sz="2200" dirty="0" smtClean="0"/>
              <a:t> высших учебных </a:t>
            </a:r>
            <a:r>
              <a:rPr lang="ru-RU" sz="2200" dirty="0" smtClean="0"/>
              <a:t>заведений </a:t>
            </a:r>
            <a:endParaRPr lang="ru-RU" sz="2200" dirty="0"/>
          </a:p>
        </p:txBody>
      </p:sp>
      <p:pic>
        <p:nvPicPr>
          <p:cNvPr id="7170" name="Picture 2" descr="C:\Users\request4\Desktop\готовое\Ф. р-180.Оп.4.д. 918 Делекторский\00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82" r="3276"/>
          <a:stretch/>
        </p:blipFill>
        <p:spPr bwMode="auto">
          <a:xfrm>
            <a:off x="1064109" y="1263825"/>
            <a:ext cx="3266113" cy="454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1830" y="5805264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Ф. р-180. Оп.4.Д. 918, Д. 3587</a:t>
            </a:r>
            <a:endParaRPr lang="ru-RU" sz="1600" dirty="0"/>
          </a:p>
        </p:txBody>
      </p:sp>
      <p:pic>
        <p:nvPicPr>
          <p:cNvPr id="1027" name="Picture 3" descr="G:\Общая\Пирожкова Н.К\28.11.2018\Ф.р-180.Оп.4.Д.3537\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37357"/>
            <a:ext cx="3229319" cy="45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41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840760" cy="1152128"/>
          </a:xfrm>
        </p:spPr>
        <p:txBody>
          <a:bodyPr/>
          <a:lstStyle/>
          <a:p>
            <a:r>
              <a:rPr lang="ru-RU" sz="2200" dirty="0" smtClean="0"/>
              <a:t>Материалы Всероссийской сельскохозяйственной переписи </a:t>
            </a:r>
            <a:r>
              <a:rPr lang="ru-RU" sz="2200" dirty="0"/>
              <a:t>населения 1916 -</a:t>
            </a:r>
            <a:r>
              <a:rPr lang="ru-RU" sz="2200" dirty="0" smtClean="0"/>
              <a:t> </a:t>
            </a:r>
            <a:r>
              <a:rPr lang="ru-RU" sz="2200" dirty="0"/>
              <a:t>1920 гг. 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2050" name="Picture 2" descr="G:\Общая\Пирожкова Н.К\09.10.2020\Ф.р-77.Оп.1.Д.93\Ф.р-77.Оп.1.Д.93.Л.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3122427" cy="45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Общая\Пирожкова Н.К\09.10.2020\Ф.р-77.Оп.1.Д.93\Ф.р-77.Оп.1.Д.93.Л.27о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58028"/>
            <a:ext cx="3146257" cy="45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5849452"/>
            <a:ext cx="565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</a:t>
            </a:r>
            <a:r>
              <a:rPr lang="ru-RU" dirty="0"/>
              <a:t>. р-77. Оп.1. Д. 93. Л. 27 – 27 об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963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899592" y="1412776"/>
            <a:ext cx="7906080" cy="4572000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/>
              <a:t>Анкеты работников различных учреждений и предприятий</a:t>
            </a:r>
          </a:p>
          <a:p>
            <a:r>
              <a:rPr lang="ru-RU" sz="2800" dirty="0" smtClean="0"/>
              <a:t>Листки </a:t>
            </a:r>
            <a:r>
              <a:rPr lang="ru-RU" sz="2800" dirty="0"/>
              <a:t>по учету </a:t>
            </a:r>
            <a:r>
              <a:rPr lang="ru-RU" sz="2800" dirty="0" smtClean="0"/>
              <a:t>кадров</a:t>
            </a:r>
          </a:p>
          <a:p>
            <a:r>
              <a:rPr lang="ru-RU" sz="2800" dirty="0" smtClean="0"/>
              <a:t>Автобиографии</a:t>
            </a:r>
          </a:p>
          <a:p>
            <a:r>
              <a:rPr lang="ru-RU" sz="2800" dirty="0" smtClean="0"/>
              <a:t>Мемуары </a:t>
            </a:r>
          </a:p>
          <a:p>
            <a:r>
              <a:rPr lang="ru-RU" sz="2800" dirty="0" smtClean="0"/>
              <a:t>Сведения о раскулаченных</a:t>
            </a:r>
          </a:p>
          <a:p>
            <a:r>
              <a:rPr lang="ru-RU" sz="2800" dirty="0" smtClean="0"/>
              <a:t>Фотографии и фотоальбомы</a:t>
            </a:r>
          </a:p>
          <a:p>
            <a:r>
              <a:rPr lang="ru-RU" sz="2800" dirty="0" smtClean="0"/>
              <a:t>Материалы личных фондов и архивных коллекций</a:t>
            </a:r>
          </a:p>
          <a:p>
            <a:r>
              <a:rPr lang="ru-RU" sz="2800" dirty="0" smtClean="0"/>
              <a:t>Переписка (письма)</a:t>
            </a:r>
          </a:p>
          <a:p>
            <a:r>
              <a:rPr lang="ru-RU" sz="2800" dirty="0" smtClean="0"/>
              <a:t>Материалы уголовных и гражданских судебных дел</a:t>
            </a:r>
          </a:p>
          <a:p>
            <a:r>
              <a:rPr lang="ru-RU" sz="2800" dirty="0" smtClean="0"/>
              <a:t>Материалы </a:t>
            </a:r>
            <a:r>
              <a:rPr lang="ru-RU" sz="2800" dirty="0"/>
              <a:t>переписей населения после 1918 г.</a:t>
            </a:r>
          </a:p>
          <a:p>
            <a:r>
              <a:rPr lang="ru-RU" sz="2800" dirty="0"/>
              <a:t>Похозяйственные  и домовые книги</a:t>
            </a:r>
          </a:p>
          <a:p>
            <a:r>
              <a:rPr lang="ru-RU" sz="2800" dirty="0"/>
              <a:t>Различные записи актов гражданского состояния (о рождении, бракосочетании, разводе, смерти, об усыновлении, о смени имени/фамилии)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188640"/>
            <a:ext cx="6768753" cy="648072"/>
          </a:xfrm>
        </p:spPr>
        <p:txBody>
          <a:bodyPr/>
          <a:lstStyle/>
          <a:p>
            <a:pPr algn="l"/>
            <a:r>
              <a:rPr lang="ru-RU" sz="2400" dirty="0" smtClean="0"/>
              <a:t>Иные виды генеалогических источников: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687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фамилию, имя, отчество искомого лица;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добрачную (девичью) фамилию (для поиска записи о рождении);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информацию о годе и месте заключения брака, (с целью восстановления девичьей фамилии по записи о бракосочетании);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место рождения/бракосочетания/смерти искомого лица на территории Пермской губернии (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населенный пункт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); 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год или период, когда произошло событие</a:t>
            </a:r>
          </a:p>
          <a:p>
            <a:endParaRPr lang="ru-RU" dirty="0">
              <a:solidFill>
                <a:srgbClr val="00A79D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3" y="188640"/>
            <a:ext cx="6840760" cy="1008112"/>
          </a:xfrm>
        </p:spPr>
        <p:txBody>
          <a:bodyPr/>
          <a:lstStyle/>
          <a:p>
            <a:r>
              <a:rPr lang="ru-RU" sz="2800" dirty="0" smtClean="0"/>
              <a:t>Какие минимальные сведения следует уточнить до обращения?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5747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116632"/>
            <a:ext cx="7056783" cy="1152128"/>
          </a:xfrm>
        </p:spPr>
        <p:txBody>
          <a:bodyPr/>
          <a:lstStyle/>
          <a:p>
            <a:r>
              <a:rPr lang="ru-RU" sz="2800" dirty="0" smtClean="0"/>
              <a:t>Откуда можно узнать необходимую для поиска предварительную информацию?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4" name="Picture 2" descr="C:\Users\request4\Desktop\презентация ко дню открытых дверей\гапк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1" b="3809"/>
          <a:stretch/>
        </p:blipFill>
        <p:spPr bwMode="auto">
          <a:xfrm>
            <a:off x="899592" y="1605930"/>
            <a:ext cx="80648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3" y="116632"/>
            <a:ext cx="6840760" cy="1152128"/>
          </a:xfrm>
        </p:spPr>
        <p:txBody>
          <a:bodyPr/>
          <a:lstStyle/>
          <a:p>
            <a:r>
              <a:rPr lang="ru-RU" sz="2800" dirty="0" smtClean="0"/>
              <a:t>Важнейшие генеалогические источники, представленные на сайте</a:t>
            </a:r>
            <a:endParaRPr lang="ru-RU" sz="2800" dirty="0"/>
          </a:p>
        </p:txBody>
      </p:sp>
      <p:pic>
        <p:nvPicPr>
          <p:cNvPr id="2050" name="Picture 2" descr="C:\Users\request4\Desktop\презентация ко дню открытых дверей\гапк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 r="1063" b="3834"/>
          <a:stretch/>
        </p:blipFill>
        <p:spPr bwMode="auto">
          <a:xfrm>
            <a:off x="827584" y="1651645"/>
            <a:ext cx="8121724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07704" y="0"/>
            <a:ext cx="6912769" cy="1268760"/>
          </a:xfrm>
        </p:spPr>
        <p:txBody>
          <a:bodyPr/>
          <a:lstStyle/>
          <a:p>
            <a:r>
              <a:rPr lang="ru-RU" sz="2400" dirty="0" smtClean="0"/>
              <a:t>Поиск по алфавитному (именному) указателю на сайте «Поколения Пермского края»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request4\Desktop\презентация ко дню открытых дверей\гапк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4" t="7537" r="1508" b="3484"/>
          <a:stretch/>
        </p:blipFill>
        <p:spPr bwMode="auto">
          <a:xfrm>
            <a:off x="733315" y="1556792"/>
            <a:ext cx="8231173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9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906991" y="5606606"/>
            <a:ext cx="790608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/>
              <a:t>Рождество-Богородицкая церковь Добрянского (Добрянка) завода, Пермский уезд Пермской губернии. Ф. 37. Оп.6. Д. 364.  Л. 3 об. – 4. </a:t>
            </a:r>
          </a:p>
          <a:p>
            <a:pPr marL="0" indent="0" algn="ctr">
              <a:buNone/>
            </a:pP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776" y="332656"/>
            <a:ext cx="6264696" cy="576064"/>
          </a:xfrm>
        </p:spPr>
        <p:txBody>
          <a:bodyPr/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400" dirty="0" smtClean="0"/>
              <a:t>Что можно узнать из записи о рождении?</a:t>
            </a:r>
            <a:endParaRPr lang="ru-RU" sz="2400" dirty="0"/>
          </a:p>
        </p:txBody>
      </p:sp>
      <p:pic>
        <p:nvPicPr>
          <p:cNvPr id="4098" name="Picture 2" descr="C:\Users\request4\Desktop\Г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8208911" cy="419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4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1" y="188640"/>
            <a:ext cx="6840761" cy="1080120"/>
          </a:xfrm>
        </p:spPr>
        <p:txBody>
          <a:bodyPr/>
          <a:lstStyle/>
          <a:p>
            <a:r>
              <a:rPr lang="ru-RU" sz="2800" dirty="0" smtClean="0"/>
              <a:t>Чем может помочь поиску запись о венчании?</a:t>
            </a:r>
            <a:endParaRPr lang="ru-RU" sz="2800" dirty="0"/>
          </a:p>
        </p:txBody>
      </p:sp>
      <p:pic>
        <p:nvPicPr>
          <p:cNvPr id="4" name="Picture 2" descr="C:\Users\request4\Desktop\г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5581" r="25082" b="4903"/>
          <a:stretch/>
        </p:blipFill>
        <p:spPr bwMode="auto">
          <a:xfrm>
            <a:off x="2411760" y="1340837"/>
            <a:ext cx="502784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05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840760" cy="504056"/>
          </a:xfrm>
        </p:spPr>
        <p:txBody>
          <a:bodyPr/>
          <a:lstStyle/>
          <a:p>
            <a:r>
              <a:rPr lang="ru-RU" sz="2400" dirty="0" smtClean="0"/>
              <a:t>Запись о смерти наименее  информативна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827584" y="5733256"/>
            <a:ext cx="7700664" cy="621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(Ф.719</a:t>
            </a:r>
            <a:r>
              <a:rPr lang="ru-RU" sz="1600" dirty="0"/>
              <a:t>. Оп.6. Д. 253А. Л. 44 об.-</a:t>
            </a:r>
            <a:r>
              <a:rPr lang="ru-RU" sz="1600" dirty="0" smtClean="0"/>
              <a:t>45)</a:t>
            </a:r>
            <a:endParaRPr lang="ru-RU" sz="1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" t="2174" r="2233"/>
          <a:stretch/>
        </p:blipFill>
        <p:spPr bwMode="auto">
          <a:xfrm>
            <a:off x="2051720" y="1268760"/>
            <a:ext cx="629859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8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лет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балет</Template>
  <TotalTime>963</TotalTime>
  <Words>496</Words>
  <Application>Microsoft Office PowerPoint</Application>
  <PresentationFormat>Экран (4:3)</PresentationFormat>
  <Paragraphs>58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балет</vt:lpstr>
      <vt:lpstr>Государственный архив Пермского края</vt:lpstr>
      <vt:lpstr>Как можно обратиться в архив с целью поиска сведений о предках?</vt:lpstr>
      <vt:lpstr>Какие минимальные сведения следует уточнить до обращения?</vt:lpstr>
      <vt:lpstr>Откуда можно узнать необходимую для поиска предварительную информацию? </vt:lpstr>
      <vt:lpstr>Важнейшие генеалогические источники, представленные на сайте</vt:lpstr>
      <vt:lpstr>Поиск по алфавитному (именному) указателю на сайте «Поколения Пермского края»</vt:lpstr>
      <vt:lpstr>    Что можно узнать из записи о рождении?</vt:lpstr>
      <vt:lpstr>Чем может помочь поиску запись о венчании?</vt:lpstr>
      <vt:lpstr>Запись о смерти наименее  информативна</vt:lpstr>
      <vt:lpstr>Ревизские сказки </vt:lpstr>
      <vt:lpstr>Подушные переписи  податного населения, проводившиеся с целью налогообложения</vt:lpstr>
      <vt:lpstr>В ревизских сказках отражались перемещения с завода на завод</vt:lpstr>
      <vt:lpstr>      Среди  генеалогических источников можно выделить дополнительно брачный обыск</vt:lpstr>
      <vt:lpstr>Своего рода анкету будущих новобрачных  </vt:lpstr>
      <vt:lpstr> Ф. 37. оп.3. Д.1. Л.2; Ф. 542. Оп.1. Д. 39. Л. 14 об. -  15</vt:lpstr>
      <vt:lpstr>     Запись велась посемейно </vt:lpstr>
      <vt:lpstr>Клировые ведомости</vt:lpstr>
      <vt:lpstr> Ф. 356. Оп.1. Д.1. Л. 262 об.-263</vt:lpstr>
      <vt:lpstr>Формулярные (послужные) списки  и личные дела служащих</vt:lpstr>
      <vt:lpstr>Личные дела студентов  высших учебных заведений </vt:lpstr>
      <vt:lpstr>Материалы Всероссийской сельскохозяйственной переписи населения 1916 - 1920 гг.  </vt:lpstr>
      <vt:lpstr>Иные виды генеалогических источников:</vt:lpstr>
    </vt:vector>
  </TitlesOfParts>
  <Company>ГКБУ "ГАПК"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Филиппов</dc:creator>
  <cp:lastModifiedBy>Наталья Пирожкова</cp:lastModifiedBy>
  <cp:revision>82</cp:revision>
  <dcterms:created xsi:type="dcterms:W3CDTF">2017-11-24T04:54:12Z</dcterms:created>
  <dcterms:modified xsi:type="dcterms:W3CDTF">2020-11-27T04:05:02Z</dcterms:modified>
</cp:coreProperties>
</file>